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906000" cy="6858000" type="A4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955257270693498"/>
          <c:h val="0.9694405265632349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525124"/>
        <c:axId val="13236119"/>
      </c:barChart>
      <c:catAx>
        <c:axId val="77525124"/>
        <c:scaling>
          <c:orientation val="minMax"/>
        </c:scaling>
        <c:delete val="0"/>
        <c:axPos val="b"/>
        <c:numFmt formatCode="General" sourceLinked="1"/>
        <c:majorTickMark val="cross"/>
        <c:minorTickMark val="cross"/>
        <c:tickLblPos val="none"/>
        <c:spPr>
          <a:ln w="0">
            <a:noFill/>
          </a:ln>
        </c:spPr>
        <c:txPr>
          <a:bodyPr/>
          <a:lstStyle/>
          <a:p>
            <a:pPr>
              <a:defRPr sz="1800" b="0" spc="-1"/>
            </a:pPr>
            <a:endParaRPr lang="ru-RU"/>
          </a:p>
        </c:txPr>
        <c:crossAx val="13236119"/>
        <c:crosses val="autoZero"/>
        <c:auto val="1"/>
        <c:lblAlgn val="ctr"/>
        <c:lblOffset val="100"/>
        <c:noMultiLvlLbl val="0"/>
      </c:catAx>
      <c:valAx>
        <c:axId val="13236119"/>
        <c:scaling>
          <c:orientation val="minMax"/>
        </c:scaling>
        <c:delete val="0"/>
        <c:axPos val="l"/>
        <c:numFmt formatCode="General" sourceLinked="1"/>
        <c:majorTickMark val="cross"/>
        <c:minorTickMark val="cross"/>
        <c:tickLblPos val="none"/>
        <c:spPr>
          <a:ln w="0">
            <a:noFill/>
          </a:ln>
        </c:spPr>
        <c:txPr>
          <a:bodyPr/>
          <a:lstStyle/>
          <a:p>
            <a:pPr>
              <a:defRPr sz="1800" b="0" spc="-1"/>
            </a:pPr>
            <a:endParaRPr lang="ru-RU"/>
          </a:p>
        </c:txPr>
        <c:crossAx val="77525124"/>
        <c:crosses val="autoZero"/>
        <c:crossBetween val="midCat"/>
      </c:valAx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8000"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chart" Target="../charts/chart1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904320" cy="685620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 descr="C:\Users\Shevalie.V.A\Desktop\Бренд\АО ВНИПИПРОМТЕХНОЛОГИИ_горизонтальный_рус.png"/>
          <p:cNvPicPr/>
          <p:nvPr/>
        </p:nvPicPr>
        <p:blipFill>
          <a:blip r:embed="rId15"/>
          <a:stretch/>
        </p:blipFill>
        <p:spPr>
          <a:xfrm>
            <a:off x="272520" y="404640"/>
            <a:ext cx="3132360" cy="95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 descr="C:\Users\Shevalie.V.A\Desktop\Бренд\АО ВНИПИПРОМТЕХНОЛОГИИ_горизонтальный_рус.png"/>
          <p:cNvPicPr/>
          <p:nvPr/>
        </p:nvPicPr>
        <p:blipFill>
          <a:blip r:embed="rId14"/>
          <a:stretch/>
        </p:blipFill>
        <p:spPr>
          <a:xfrm>
            <a:off x="7401240" y="188640"/>
            <a:ext cx="2348640" cy="7142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1" name="Диаграмма 19"/>
          <p:cNvGraphicFramePr/>
          <p:nvPr/>
        </p:nvGraphicFramePr>
        <p:xfrm>
          <a:off x="5227200" y="1484280"/>
          <a:ext cx="4022640" cy="382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904320" cy="6856200"/>
          </a:xfrm>
          <a:prstGeom prst="rect">
            <a:avLst/>
          </a:prstGeom>
          <a:ln w="0">
            <a:noFill/>
          </a:ln>
        </p:spPr>
      </p:pic>
      <p:sp>
        <p:nvSpPr>
          <p:cNvPr id="81" name="Заголовок 1"/>
          <p:cNvSpPr/>
          <p:nvPr/>
        </p:nvSpPr>
        <p:spPr>
          <a:xfrm>
            <a:off x="429480" y="2382840"/>
            <a:ext cx="5354280" cy="13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760" tIns="56880" rIns="113760" bIns="56880" anchor="ctr">
            <a:noAutofit/>
          </a:bodyPr>
          <a:lstStyle/>
          <a:p>
            <a:pPr>
              <a:lnSpc>
                <a:spcPts val="4320"/>
              </a:lnSpc>
            </a:pPr>
            <a:r>
              <a:rPr lang="ru-RU" sz="4600" b="1" strike="noStrike" spc="-1">
                <a:solidFill>
                  <a:srgbClr val="333333"/>
                </a:solidFill>
                <a:latin typeface="Arial"/>
                <a:ea typeface="Rosatom Light"/>
              </a:rPr>
              <a:t>1.1.</a:t>
            </a:r>
            <a:endParaRPr lang="ru-RU" sz="4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endParaRPr lang="ru-RU" sz="4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r>
              <a:rPr lang="ru-RU" sz="4600" b="1" strike="noStrike" spc="-1">
                <a:solidFill>
                  <a:srgbClr val="333333"/>
                </a:solidFill>
                <a:latin typeface="Arial"/>
                <a:ea typeface="Rosatom Light"/>
              </a:rPr>
              <a:t>Перебивочный </a:t>
            </a:r>
            <a:endParaRPr lang="ru-RU" sz="4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r>
              <a:rPr lang="ru-RU" sz="4600" b="1" strike="noStrike" spc="-1">
                <a:solidFill>
                  <a:srgbClr val="333333"/>
                </a:solidFill>
                <a:latin typeface="Arial"/>
                <a:ea typeface="Rosatom Light"/>
              </a:rPr>
              <a:t>слайд</a:t>
            </a:r>
            <a:endParaRPr lang="ru-RU" sz="4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7"/>
          <p:cNvPicPr/>
          <p:nvPr/>
        </p:nvPicPr>
        <p:blipFill>
          <a:blip r:embed="rId15"/>
          <a:srcRect l="20299"/>
          <a:stretch/>
        </p:blipFill>
        <p:spPr>
          <a:xfrm>
            <a:off x="0" y="0"/>
            <a:ext cx="99057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350" b="1" strike="noStrike" spc="-1">
                <a:solidFill>
                  <a:srgbClr val="000000"/>
                </a:solidFill>
                <a:latin typeface="Arial"/>
                <a:ea typeface="Rosatom Light"/>
              </a:rPr>
              <a:t>Спасибо</a:t>
            </a:r>
            <a:r>
              <a:rPr sz="4350"/>
              <a:t/>
            </a:r>
            <a:br>
              <a:rPr sz="4350"/>
            </a:br>
            <a:r>
              <a:rPr lang="ru-RU" sz="4350" b="1" strike="noStrike" spc="-1">
                <a:solidFill>
                  <a:srgbClr val="000000"/>
                </a:solidFill>
                <a:latin typeface="Arial"/>
                <a:ea typeface="Rosatom Light"/>
              </a:rPr>
              <a:t>за внимание</a:t>
            </a:r>
            <a:endParaRPr lang="ru-RU" sz="43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11840" y="6276240"/>
            <a:ext cx="4449960" cy="18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70" b="1" strike="noStrike" spc="-1">
                <a:solidFill>
                  <a:srgbClr val="000000"/>
                </a:solidFill>
                <a:latin typeface="Arial"/>
                <a:ea typeface="DejaVu Sans"/>
              </a:rPr>
              <a:t>00.00.2023</a:t>
            </a:r>
            <a:endParaRPr lang="ru-RU" sz="1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11840" y="5906160"/>
            <a:ext cx="4449960" cy="28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70" b="0" strike="noStrike" spc="-1">
                <a:solidFill>
                  <a:srgbClr val="000000"/>
                </a:solidFill>
                <a:latin typeface="Arial"/>
                <a:ea typeface="DejaVu Sans"/>
              </a:rPr>
              <a:t>Контактная информация</a:t>
            </a:r>
            <a:endParaRPr lang="ru-RU" sz="1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17960" y="5580360"/>
            <a:ext cx="4449960" cy="20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40" b="1" strike="noStrike" spc="-1">
                <a:solidFill>
                  <a:srgbClr val="000000"/>
                </a:solidFill>
                <a:latin typeface="Arial"/>
                <a:ea typeface="DejaVu Sans"/>
              </a:rPr>
              <a:t>ФИО</a:t>
            </a:r>
            <a:endParaRPr lang="ru-RU" sz="16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Заголовок 4"/>
          <p:cNvSpPr/>
          <p:nvPr/>
        </p:nvSpPr>
        <p:spPr>
          <a:xfrm>
            <a:off x="449640" y="1329120"/>
            <a:ext cx="7271280" cy="384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strike="noStrike" spc="-1">
                <a:solidFill>
                  <a:srgbClr val="333333"/>
                </a:solidFill>
                <a:latin typeface="Arial"/>
                <a:ea typeface="Rosatom Light"/>
              </a:rPr>
              <a:t>Интеллектуальная обработка исходных данных для гидрогеологического моделирования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Текст 5"/>
          <p:cNvSpPr/>
          <p:nvPr/>
        </p:nvSpPr>
        <p:spPr>
          <a:xfrm>
            <a:off x="449280" y="5278680"/>
            <a:ext cx="4808160" cy="25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>
                <a:solidFill>
                  <a:srgbClr val="333333"/>
                </a:solidFill>
                <a:latin typeface="Arial"/>
                <a:ea typeface="Rosatom Light"/>
              </a:rPr>
              <a:t>Ильина Софья Андреевна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Текст 12"/>
          <p:cNvSpPr/>
          <p:nvPr/>
        </p:nvSpPr>
        <p:spPr>
          <a:xfrm>
            <a:off x="433800" y="6205680"/>
            <a:ext cx="4823640" cy="25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600" b="1" strike="noStrike" spc="-1">
                <a:solidFill>
                  <a:srgbClr val="333333"/>
                </a:solidFill>
                <a:latin typeface="Arial"/>
                <a:ea typeface="Rosatom Light"/>
              </a:rPr>
              <a:t>10.02.2025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600" b="1" strike="noStrike" spc="-1">
                <a:solidFill>
                  <a:srgbClr val="333333"/>
                </a:solidFill>
                <a:latin typeface="Arial"/>
                <a:ea typeface="Rosatom Light"/>
              </a:rPr>
              <a:t>Москва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Текст 13"/>
          <p:cNvSpPr/>
          <p:nvPr/>
        </p:nvSpPr>
        <p:spPr>
          <a:xfrm>
            <a:off x="449280" y="5582520"/>
            <a:ext cx="4808160" cy="42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600" b="0" strike="noStrike" spc="-1">
                <a:solidFill>
                  <a:srgbClr val="333333"/>
                </a:solidFill>
                <a:latin typeface="Arial"/>
                <a:ea typeface="Rosatom Light"/>
              </a:rPr>
              <a:t>Руководитель проекта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600" b="0" strike="noStrike" spc="-1">
                <a:solidFill>
                  <a:srgbClr val="333333"/>
                </a:solidFill>
                <a:latin typeface="Arial"/>
                <a:ea typeface="Rosatom Light"/>
              </a:rPr>
              <a:t>Центр развития цифрового инжиниринга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400" b="1" strike="noStrike" spc="-1">
                <a:solidFill>
                  <a:srgbClr val="333333"/>
                </a:solidFill>
                <a:latin typeface="Arial"/>
                <a:ea typeface="Rosatom Light"/>
              </a:rPr>
              <a:t>Спасибо </a:t>
            </a:r>
            <a:r>
              <a:rPr sz="4400"/>
              <a:t/>
            </a:r>
            <a:br>
              <a:rPr sz="4400"/>
            </a:br>
            <a:r>
              <a:rPr lang="ru-RU" sz="4400" b="1" strike="noStrike" spc="-1">
                <a:solidFill>
                  <a:srgbClr val="333333"/>
                </a:solidFill>
                <a:latin typeface="Arial"/>
                <a:ea typeface="Rosatom Light"/>
              </a:rPr>
              <a:t>за внимание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411840" y="6276240"/>
            <a:ext cx="4449960" cy="18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70" b="1" strike="noStrike" spc="-1">
                <a:solidFill>
                  <a:srgbClr val="333333"/>
                </a:solidFill>
                <a:latin typeface="Arial"/>
                <a:ea typeface="DejaVu Sans"/>
              </a:rPr>
              <a:t>10.02.2025</a:t>
            </a:r>
            <a:endParaRPr lang="ru-RU" sz="1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411840" y="5906160"/>
            <a:ext cx="4449960" cy="28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70" b="0" strike="noStrike" spc="-1">
                <a:solidFill>
                  <a:srgbClr val="333333"/>
                </a:solidFill>
                <a:latin typeface="Arial"/>
                <a:ea typeface="DejaVu Sans"/>
              </a:rPr>
              <a:t>ilyina-s-a@vnipipt.ru</a:t>
            </a:r>
            <a:endParaRPr lang="ru-RU" sz="12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417960" y="5580360"/>
            <a:ext cx="4449960" cy="20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40" b="1" strike="noStrike" spc="-1">
                <a:solidFill>
                  <a:srgbClr val="333333"/>
                </a:solidFill>
                <a:latin typeface="Arial"/>
                <a:ea typeface="DejaVu Sans"/>
              </a:rPr>
              <a:t>Ильина Софья Андреевна</a:t>
            </a:r>
            <a:endParaRPr lang="ru-RU" sz="164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Группа 3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129" name="Прямоугольник 5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TextBox 6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lang="ru-RU" sz="600" b="0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31" name="Группа 7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132" name="Прямоугольник 65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3" name="TextBox 66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4" name="Прямоугольник 67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35" name="Группа 9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136" name="Прямоугольник 61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7" name="TextBox 62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Прямоугольник 63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9" name="Прямоугольник 64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0" name="Группа 10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141" name="Прямоугольник 56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2" name="TextBox 57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Прямоугольник 58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4" name="Прямоугольник 59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5" name="Прямоугольник 60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6" name="Группа 11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147" name="Прямоугольник 50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8" name="TextBox 51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9" name="Прямоугольник 52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0" name="Прямоугольник 53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1" name="Прямоугольник 54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2" name="Прямоугольник 55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53" name="Группа 12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154" name="Прямоугольник 43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5" name="TextBox 44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Прямоугольник 45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7" name="Прямоугольник 46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8" name="Прямоугольник 47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9" name="Прямоугольник 48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0" name="Прямоугольник 49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61" name="Группа 13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162" name="Прямоугольник 35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3" name="TextBox 36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Прямоугольник 37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5" name="Прямоугольник 38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6" name="Прямоугольник 39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7" name="Прямоугольник 40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8" name="Прямоугольник 41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9" name="Прямоугольник 42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170" name="TextBox 14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r>
                <a:rPr sz="600"/>
                <a:t/>
              </a:r>
              <a:br>
                <a:rPr sz="600"/>
              </a:b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1" name="Прямоугольник 15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72" name="Прямоугольник 16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73" name="Прямоугольник 17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174" name="Группа 18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175" name="Прямоугольник 33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6" name="TextBox 34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77" name="Группа 19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178" name="Прямоугольник 31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9" name="TextBox 32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0" name="Группа 20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181" name="Прямоугольник 29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82" name="TextBox 30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3" name="TextBox 21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TextBox 22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5" name="TextBox 23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86" name="Группа 24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187" name="Прямоугольник 27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88" name="TextBox 28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9" name="TextBox 25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0" name="TextBox 26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1" name="Нашивка 10"/>
          <p:cNvSpPr/>
          <p:nvPr/>
        </p:nvSpPr>
        <p:spPr>
          <a:xfrm>
            <a:off x="97524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Создание </a:t>
            </a:r>
            <a:r>
              <a:rPr sz="1200"/>
              <a:t/>
            </a:r>
            <a:br>
              <a:rPr sz="1200"/>
            </a:b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набора данных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Нашивка 10"/>
          <p:cNvSpPr/>
          <p:nvPr/>
        </p:nvSpPr>
        <p:spPr>
          <a:xfrm>
            <a:off x="356832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Перевод данных </a:t>
            </a:r>
            <a:r>
              <a:rPr sz="1200"/>
              <a:t/>
            </a:r>
            <a:br>
              <a:rPr sz="1200"/>
            </a:b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в проприетарный формат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Нашивка 10"/>
          <p:cNvSpPr/>
          <p:nvPr/>
        </p:nvSpPr>
        <p:spPr>
          <a:xfrm>
            <a:off x="616464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Загрузка данных </a:t>
            </a:r>
            <a:r>
              <a:rPr sz="1200"/>
              <a:t/>
            </a:r>
            <a:br>
              <a:rPr sz="1200"/>
            </a:br>
            <a:r>
              <a:rPr lang="ru-RU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в программный комплекс для моделирования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Нашивка 8"/>
          <p:cNvSpPr/>
          <p:nvPr/>
        </p:nvSpPr>
        <p:spPr>
          <a:xfrm>
            <a:off x="97524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Таблицы формата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.xlsx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Нашивка 8"/>
          <p:cNvSpPr/>
          <p:nvPr/>
        </p:nvSpPr>
        <p:spPr>
          <a:xfrm>
            <a:off x="357768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Файлы формата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.dat, .complete.obs </a:t>
            </a: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и т.д.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Нашивка 8"/>
          <p:cNvSpPr/>
          <p:nvPr/>
        </p:nvSpPr>
        <p:spPr>
          <a:xfrm>
            <a:off x="616464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Данные в 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Modflow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Нашивка 8"/>
          <p:cNvSpPr/>
          <p:nvPr/>
        </p:nvSpPr>
        <p:spPr>
          <a:xfrm>
            <a:off x="97524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до 100 р.д.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Нашивка 8"/>
          <p:cNvSpPr/>
          <p:nvPr/>
        </p:nvSpPr>
        <p:spPr>
          <a:xfrm>
            <a:off x="357768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до 15 р.д.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Нашивка 8"/>
          <p:cNvSpPr/>
          <p:nvPr/>
        </p:nvSpPr>
        <p:spPr>
          <a:xfrm>
            <a:off x="616464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до 3 р.д.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Прямоугольник: скругленные углы 96"/>
          <p:cNvSpPr/>
          <p:nvPr/>
        </p:nvSpPr>
        <p:spPr>
          <a:xfrm>
            <a:off x="587520" y="1317960"/>
            <a:ext cx="3121920" cy="62208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chemeClr val="lt1"/>
                </a:solidFill>
                <a:latin typeface="Arial"/>
                <a:ea typeface="DejaVu Sans"/>
              </a:rPr>
              <a:t>Исходная информация от Заказчика в формате растровых изображений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Прямоугольник: скругленные углы 97"/>
          <p:cNvSpPr/>
          <p:nvPr/>
        </p:nvSpPr>
        <p:spPr>
          <a:xfrm>
            <a:off x="6164640" y="5173200"/>
            <a:ext cx="3121920" cy="616680"/>
          </a:xfrm>
          <a:prstGeom prst="roundRect">
            <a:avLst>
              <a:gd name="adj" fmla="val 16667"/>
            </a:avLst>
          </a:prstGeom>
          <a:solidFill>
            <a:srgbClr val="249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200" b="1" strike="noStrike" spc="-1">
                <a:solidFill>
                  <a:schemeClr val="lt1"/>
                </a:solidFill>
                <a:latin typeface="Arial"/>
                <a:ea typeface="DejaVu Sans"/>
              </a:rPr>
              <a:t>Данные для построения модели загружены в программный комплекс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Заголовок 70"/>
          <p:cNvSpPr/>
          <p:nvPr/>
        </p:nvSpPr>
        <p:spPr>
          <a:xfrm>
            <a:off x="587520" y="304560"/>
            <a:ext cx="67654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Arial"/>
              </a:rPr>
              <a:t>Актуальность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Стрелка: вниз 3"/>
          <p:cNvSpPr/>
          <p:nvPr/>
        </p:nvSpPr>
        <p:spPr>
          <a:xfrm>
            <a:off x="842760" y="203544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200" b="1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04" name="Прямоугольник: скругленные углы 5"/>
          <p:cNvSpPr/>
          <p:nvPr/>
        </p:nvSpPr>
        <p:spPr>
          <a:xfrm>
            <a:off x="587520" y="2433960"/>
            <a:ext cx="8699400" cy="224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0808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205" name="Стрелка: вниз 84"/>
          <p:cNvSpPr/>
          <p:nvPr/>
        </p:nvSpPr>
        <p:spPr>
          <a:xfrm>
            <a:off x="8873640" y="481464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vertOverflow="overflow" horzOverflow="overflow"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200" b="1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0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BCF68132-2A3A-496A-A9A7-85F8C4476627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Группа 1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208" name="Прямоугольник 1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09" name="TextBox 1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lang="ru-RU" sz="600" b="0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10" name="Группа 2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211" name="Прямоугольник 3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2" name="TextBox 2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Прямоугольник 6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14" name="Группа 4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215" name="Прямоугольник 7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6" name="TextBox 3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Прямоугольник 8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8" name="Прямоугольник 9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19" name="Группа 5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220" name="Прямоугольник 10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1" name="TextBox 4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Прямоугольник 11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3" name="Прямоугольник 12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4" name="Прямоугольник 13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25" name="Группа 6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226" name="Прямоугольник 14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7" name="TextBox 5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8" name="Прямоугольник 18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9" name="Прямоугольник 19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0" name="Прямоугольник 20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1" name="Прямоугольник 21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32" name="Группа 8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233" name="Прямоугольник 22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4" name="TextBox 7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Прямоугольник 23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6" name="Прямоугольник 24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7" name="Прямоугольник 25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8" name="Прямоугольник 26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9" name="Прямоугольник 28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40" name="Группа 14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241" name="Прямоугольник 30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2" name="TextBox 8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3" name="Прямоугольник 32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4" name="Прямоугольник 34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5" name="Прямоугольник 36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6" name="Прямоугольник 44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7" name="Прямоугольник 51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8" name="Прямоугольник 57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249" name="TextBox 9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r>
                <a:rPr sz="600"/>
                <a:t/>
              </a:r>
              <a:br>
                <a:rPr sz="600"/>
              </a:b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Прямоугольник 62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51" name="Прямоугольник 66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52" name="Прямоугольник 68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253" name="Группа 15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254" name="Прямоугольник 69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55" name="TextBox 10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56" name="Группа 16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257" name="Прямоугольник 70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58" name="TextBox 11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59" name="Группа 17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260" name="Прямоугольник 71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61" name="TextBox 12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2" name="TextBox 13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3" name="TextBox 15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4" name="TextBox 16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65" name="Группа 21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266" name="Прямоугольник 72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67" name="TextBox 17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8" name="TextBox 18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TextBox 19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0" name="Прямоугольник 271"/>
          <p:cNvSpPr/>
          <p:nvPr/>
        </p:nvSpPr>
        <p:spPr>
          <a:xfrm>
            <a:off x="1554840" y="1450440"/>
            <a:ext cx="8138160" cy="85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Сократить время, затрачиваемое на подготовку исходных данных </a:t>
            </a:r>
            <a:r>
              <a:rPr sz="1800"/>
              <a:t/>
            </a:r>
            <a:br>
              <a:rPr sz="1800"/>
            </a:b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в процессе построения гидрогеологических моделей и повысить качество данных, извлекаемых из растровых изображений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Прямоугольник 273"/>
          <p:cNvSpPr/>
          <p:nvPr/>
        </p:nvSpPr>
        <p:spPr>
          <a:xfrm>
            <a:off x="1057320" y="2927160"/>
            <a:ext cx="8635680" cy="255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Разработать алгоритм извлечения данных из растровых изображений колонок технологических и разведочных скважин с точностью распознавания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символов чисел – 100</a:t>
            </a: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% и точностью распознавания буквенных символов не менее 85%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Разработать алгоритм извлечения данных из растровых изображений геологических разрезов с точностью распознавания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символов чисел – 100</a:t>
            </a: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% и точностью определения литологического состава не менее 95%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Создать комплекс программных средств с графическим пользовательским интерфейсом для возможности применения разработанных алгоритмов в производственном процессе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Заголовок 70"/>
          <p:cNvSpPr/>
          <p:nvPr/>
        </p:nvSpPr>
        <p:spPr>
          <a:xfrm>
            <a:off x="587520" y="304560"/>
            <a:ext cx="681336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Arial"/>
              </a:rPr>
              <a:t>Цель работы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Заголовок 70"/>
          <p:cNvSpPr/>
          <p:nvPr/>
        </p:nvSpPr>
        <p:spPr>
          <a:xfrm>
            <a:off x="587520" y="2442960"/>
            <a:ext cx="279036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"/>
                <a:ea typeface="Arial"/>
              </a:rPr>
              <a:t>Задачи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" name="Группа 75"/>
          <p:cNvGrpSpPr/>
          <p:nvPr/>
        </p:nvGrpSpPr>
        <p:grpSpPr>
          <a:xfrm>
            <a:off x="514440" y="2927160"/>
            <a:ext cx="359640" cy="359640"/>
            <a:chOff x="514440" y="2927160"/>
            <a:chExt cx="359640" cy="359640"/>
          </a:xfrm>
        </p:grpSpPr>
        <p:sp>
          <p:nvSpPr>
            <p:cNvPr id="275" name="Овал 76"/>
            <p:cNvSpPr/>
            <p:nvPr/>
          </p:nvSpPr>
          <p:spPr>
            <a:xfrm>
              <a:off x="514440" y="292716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76" name="Рисунок 87"/>
            <p:cNvSpPr/>
            <p:nvPr/>
          </p:nvSpPr>
          <p:spPr>
            <a:xfrm>
              <a:off x="544320" y="29570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77" name="Группа 78"/>
          <p:cNvGrpSpPr/>
          <p:nvPr/>
        </p:nvGrpSpPr>
        <p:grpSpPr>
          <a:xfrm>
            <a:off x="514440" y="4030213"/>
            <a:ext cx="359640" cy="359640"/>
            <a:chOff x="514440" y="4308120"/>
            <a:chExt cx="359640" cy="359640"/>
          </a:xfrm>
        </p:grpSpPr>
        <p:sp>
          <p:nvSpPr>
            <p:cNvPr id="278" name="Овал 79"/>
            <p:cNvSpPr/>
            <p:nvPr/>
          </p:nvSpPr>
          <p:spPr>
            <a:xfrm>
              <a:off x="514440" y="430812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79" name="Рисунок 87"/>
            <p:cNvSpPr/>
            <p:nvPr/>
          </p:nvSpPr>
          <p:spPr>
            <a:xfrm>
              <a:off x="544320" y="433800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80" name="Группа 81"/>
          <p:cNvGrpSpPr/>
          <p:nvPr/>
        </p:nvGrpSpPr>
        <p:grpSpPr>
          <a:xfrm>
            <a:off x="514440" y="5138654"/>
            <a:ext cx="359640" cy="359640"/>
            <a:chOff x="514440" y="5416560"/>
            <a:chExt cx="359640" cy="359640"/>
          </a:xfrm>
        </p:grpSpPr>
        <p:sp>
          <p:nvSpPr>
            <p:cNvPr id="281" name="Овал 82"/>
            <p:cNvSpPr/>
            <p:nvPr/>
          </p:nvSpPr>
          <p:spPr>
            <a:xfrm>
              <a:off x="514440" y="541656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82" name="Рисунок 87"/>
            <p:cNvSpPr/>
            <p:nvPr/>
          </p:nvSpPr>
          <p:spPr>
            <a:xfrm>
              <a:off x="544320" y="54464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83" name="Группа 90"/>
          <p:cNvGrpSpPr/>
          <p:nvPr/>
        </p:nvGrpSpPr>
        <p:grpSpPr>
          <a:xfrm>
            <a:off x="484560" y="1422360"/>
            <a:ext cx="719640" cy="719640"/>
            <a:chOff x="484560" y="1422360"/>
            <a:chExt cx="719640" cy="719640"/>
          </a:xfrm>
        </p:grpSpPr>
        <p:pic>
          <p:nvPicPr>
            <p:cNvPr id="284" name="Рисунок 91"/>
            <p:cNvPicPr/>
            <p:nvPr/>
          </p:nvPicPr>
          <p:blipFill>
            <a:blip r:embed="rId2"/>
            <a:stretch/>
          </p:blipFill>
          <p:spPr>
            <a:xfrm>
              <a:off x="484560" y="1422360"/>
              <a:ext cx="719640" cy="71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5" name="Полилиния 5"/>
            <p:cNvSpPr/>
            <p:nvPr/>
          </p:nvSpPr>
          <p:spPr>
            <a:xfrm>
              <a:off x="700200" y="1538640"/>
              <a:ext cx="282960" cy="488160"/>
            </a:xfrm>
            <a:custGeom>
              <a:avLst/>
              <a:gdLst>
                <a:gd name="textAreaLeft" fmla="*/ 0 w 282960"/>
                <a:gd name="textAreaRight" fmla="*/ 283320 w 282960"/>
                <a:gd name="textAreaTop" fmla="*/ 0 h 488160"/>
                <a:gd name="textAreaBottom" fmla="*/ 488520 h 488160"/>
              </a:gdLst>
              <a:ahLst/>
              <a:cxnLst/>
              <a:rect l="textAreaLeft" t="textAreaTop" r="textAreaRight" b="textAreaBottom"/>
              <a:pathLst>
                <a:path w="283191" h="488624">
                  <a:moveTo>
                    <a:pt x="107812" y="464793"/>
                  </a:moveTo>
                  <a:lnTo>
                    <a:pt x="180476" y="464793"/>
                  </a:lnTo>
                  <a:cubicBezTo>
                    <a:pt x="172857" y="479107"/>
                    <a:pt x="159433" y="488624"/>
                    <a:pt x="144144" y="488624"/>
                  </a:cubicBezTo>
                  <a:cubicBezTo>
                    <a:pt x="128854" y="488624"/>
                    <a:pt x="115431" y="479107"/>
                    <a:pt x="107812" y="464793"/>
                  </a:cubicBezTo>
                  <a:close/>
                  <a:moveTo>
                    <a:pt x="195150" y="425350"/>
                  </a:moveTo>
                  <a:cubicBezTo>
                    <a:pt x="200365" y="425215"/>
                    <a:pt x="204704" y="429341"/>
                    <a:pt x="204839" y="434567"/>
                  </a:cubicBezTo>
                  <a:lnTo>
                    <a:pt x="204839" y="445450"/>
                  </a:lnTo>
                  <a:cubicBezTo>
                    <a:pt x="204676" y="452727"/>
                    <a:pt x="198665" y="458497"/>
                    <a:pt x="191402" y="458346"/>
                  </a:cubicBezTo>
                  <a:lnTo>
                    <a:pt x="96885" y="458346"/>
                  </a:lnTo>
                  <a:cubicBezTo>
                    <a:pt x="89623" y="458497"/>
                    <a:pt x="83611" y="452727"/>
                    <a:pt x="83449" y="445450"/>
                  </a:cubicBezTo>
                  <a:cubicBezTo>
                    <a:pt x="83537" y="440664"/>
                    <a:pt x="87221" y="436716"/>
                    <a:pt x="91982" y="436308"/>
                  </a:cubicBezTo>
                  <a:lnTo>
                    <a:pt x="194195" y="425424"/>
                  </a:lnTo>
                  <a:cubicBezTo>
                    <a:pt x="194512" y="425382"/>
                    <a:pt x="194831" y="425358"/>
                    <a:pt x="195150" y="425350"/>
                  </a:cubicBezTo>
                  <a:close/>
                  <a:moveTo>
                    <a:pt x="193190" y="396738"/>
                  </a:moveTo>
                  <a:cubicBezTo>
                    <a:pt x="199472" y="396586"/>
                    <a:pt x="204687" y="401565"/>
                    <a:pt x="204838" y="407859"/>
                  </a:cubicBezTo>
                  <a:cubicBezTo>
                    <a:pt x="204734" y="413638"/>
                    <a:pt x="200289" y="418404"/>
                    <a:pt x="194542" y="418898"/>
                  </a:cubicBezTo>
                  <a:lnTo>
                    <a:pt x="96293" y="429356"/>
                  </a:lnTo>
                  <a:cubicBezTo>
                    <a:pt x="95902" y="429408"/>
                    <a:pt x="95508" y="429438"/>
                    <a:pt x="95113" y="429448"/>
                  </a:cubicBezTo>
                  <a:cubicBezTo>
                    <a:pt x="88817" y="429609"/>
                    <a:pt x="83584" y="424626"/>
                    <a:pt x="83423" y="418318"/>
                  </a:cubicBezTo>
                  <a:cubicBezTo>
                    <a:pt x="83534" y="412544"/>
                    <a:pt x="87976" y="407786"/>
                    <a:pt x="93719" y="407292"/>
                  </a:cubicBezTo>
                  <a:lnTo>
                    <a:pt x="191968" y="396834"/>
                  </a:lnTo>
                  <a:cubicBezTo>
                    <a:pt x="192374" y="396780"/>
                    <a:pt x="192782" y="396747"/>
                    <a:pt x="193190" y="396738"/>
                  </a:cubicBezTo>
                  <a:close/>
                  <a:moveTo>
                    <a:pt x="95508" y="365821"/>
                  </a:moveTo>
                  <a:lnTo>
                    <a:pt x="192779" y="365821"/>
                  </a:lnTo>
                  <a:cubicBezTo>
                    <a:pt x="192786" y="365821"/>
                    <a:pt x="192791" y="365821"/>
                    <a:pt x="192797" y="365821"/>
                  </a:cubicBezTo>
                  <a:cubicBezTo>
                    <a:pt x="199321" y="365693"/>
                    <a:pt x="204713" y="370890"/>
                    <a:pt x="204839" y="377427"/>
                  </a:cubicBezTo>
                  <a:cubicBezTo>
                    <a:pt x="204718" y="384137"/>
                    <a:pt x="199557" y="389671"/>
                    <a:pt x="192882" y="390245"/>
                  </a:cubicBezTo>
                  <a:lnTo>
                    <a:pt x="98365" y="400303"/>
                  </a:lnTo>
                  <a:cubicBezTo>
                    <a:pt x="97917" y="400361"/>
                    <a:pt x="97468" y="400396"/>
                    <a:pt x="97017" y="400408"/>
                  </a:cubicBezTo>
                  <a:cubicBezTo>
                    <a:pt x="89713" y="400597"/>
                    <a:pt x="83638" y="394818"/>
                    <a:pt x="83449" y="387498"/>
                  </a:cubicBezTo>
                  <a:lnTo>
                    <a:pt x="83449" y="377427"/>
                  </a:lnTo>
                  <a:cubicBezTo>
                    <a:pt x="83449" y="377420"/>
                    <a:pt x="83449" y="377415"/>
                    <a:pt x="83449" y="377409"/>
                  </a:cubicBezTo>
                  <a:cubicBezTo>
                    <a:pt x="83585" y="370872"/>
                    <a:pt x="88984" y="365684"/>
                    <a:pt x="95508" y="365821"/>
                  </a:cubicBezTo>
                  <a:close/>
                  <a:moveTo>
                    <a:pt x="144144" y="274559"/>
                  </a:moveTo>
                  <a:cubicBezTo>
                    <a:pt x="140590" y="274559"/>
                    <a:pt x="137709" y="277446"/>
                    <a:pt x="137709" y="281006"/>
                  </a:cubicBezTo>
                  <a:cubicBezTo>
                    <a:pt x="137709" y="284567"/>
                    <a:pt x="140590" y="287454"/>
                    <a:pt x="144144" y="287454"/>
                  </a:cubicBezTo>
                  <a:cubicBezTo>
                    <a:pt x="147697" y="287454"/>
                    <a:pt x="150579" y="284567"/>
                    <a:pt x="150579" y="281006"/>
                  </a:cubicBezTo>
                  <a:cubicBezTo>
                    <a:pt x="150579" y="277446"/>
                    <a:pt x="147697" y="274559"/>
                    <a:pt x="144144" y="274559"/>
                  </a:cubicBezTo>
                  <a:close/>
                  <a:moveTo>
                    <a:pt x="144144" y="57914"/>
                  </a:moveTo>
                  <a:cubicBezTo>
                    <a:pt x="140590" y="57914"/>
                    <a:pt x="137709" y="60801"/>
                    <a:pt x="137709" y="64362"/>
                  </a:cubicBezTo>
                  <a:lnTo>
                    <a:pt x="137709" y="216438"/>
                  </a:lnTo>
                  <a:cubicBezTo>
                    <a:pt x="137709" y="219999"/>
                    <a:pt x="140590" y="222886"/>
                    <a:pt x="144144" y="222886"/>
                  </a:cubicBezTo>
                  <a:cubicBezTo>
                    <a:pt x="147697" y="222886"/>
                    <a:pt x="150579" y="219999"/>
                    <a:pt x="150579" y="216438"/>
                  </a:cubicBezTo>
                  <a:lnTo>
                    <a:pt x="150579" y="64362"/>
                  </a:lnTo>
                  <a:cubicBezTo>
                    <a:pt x="150579" y="60801"/>
                    <a:pt x="147697" y="57914"/>
                    <a:pt x="144144" y="57914"/>
                  </a:cubicBezTo>
                  <a:close/>
                  <a:moveTo>
                    <a:pt x="141570" y="0"/>
                  </a:moveTo>
                  <a:cubicBezTo>
                    <a:pt x="219703" y="1367"/>
                    <a:pt x="283062" y="65883"/>
                    <a:pt x="283191" y="144223"/>
                  </a:cubicBezTo>
                  <a:cubicBezTo>
                    <a:pt x="283191" y="168880"/>
                    <a:pt x="274427" y="192221"/>
                    <a:pt x="261312" y="212853"/>
                  </a:cubicBezTo>
                  <a:cubicBezTo>
                    <a:pt x="247914" y="233951"/>
                    <a:pt x="227953" y="250599"/>
                    <a:pt x="217374" y="273462"/>
                  </a:cubicBezTo>
                  <a:cubicBezTo>
                    <a:pt x="208262" y="293038"/>
                    <a:pt x="205199" y="315798"/>
                    <a:pt x="204504" y="339088"/>
                  </a:cubicBezTo>
                  <a:cubicBezTo>
                    <a:pt x="204254" y="346028"/>
                    <a:pt x="198564" y="351523"/>
                    <a:pt x="191634" y="351519"/>
                  </a:cubicBezTo>
                  <a:lnTo>
                    <a:pt x="91557" y="351519"/>
                  </a:lnTo>
                  <a:cubicBezTo>
                    <a:pt x="84627" y="351524"/>
                    <a:pt x="78937" y="346028"/>
                    <a:pt x="78687" y="339088"/>
                  </a:cubicBezTo>
                  <a:cubicBezTo>
                    <a:pt x="77953" y="315798"/>
                    <a:pt x="74890" y="293038"/>
                    <a:pt x="65817" y="273462"/>
                  </a:cubicBezTo>
                  <a:cubicBezTo>
                    <a:pt x="55238" y="250534"/>
                    <a:pt x="35277" y="233886"/>
                    <a:pt x="21879" y="212853"/>
                  </a:cubicBezTo>
                  <a:cubicBezTo>
                    <a:pt x="8752" y="192259"/>
                    <a:pt x="0" y="168880"/>
                    <a:pt x="0" y="144223"/>
                  </a:cubicBezTo>
                  <a:cubicBezTo>
                    <a:pt x="103" y="65883"/>
                    <a:pt x="63449" y="1367"/>
                    <a:pt x="141570" y="0"/>
                  </a:cubicBezTo>
                  <a:close/>
                </a:path>
              </a:pathLst>
            </a:custGeom>
            <a:solidFill>
              <a:srgbClr val="025EA1"/>
            </a:solidFill>
            <a:ln w="1276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239064C0-D757-475F-82F0-5BC8202416E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Рисунок 3"/>
          <p:cNvPicPr/>
          <p:nvPr/>
        </p:nvPicPr>
        <p:blipFill>
          <a:blip r:embed="rId2"/>
          <a:stretch/>
        </p:blipFill>
        <p:spPr>
          <a:xfrm>
            <a:off x="457920" y="2274840"/>
            <a:ext cx="4481280" cy="4149000"/>
          </a:xfrm>
          <a:prstGeom prst="rect">
            <a:avLst/>
          </a:prstGeom>
          <a:ln w="0">
            <a:noFill/>
          </a:ln>
        </p:spPr>
      </p:pic>
      <p:sp>
        <p:nvSpPr>
          <p:cNvPr id="288" name="TextBox 55"/>
          <p:cNvSpPr/>
          <p:nvPr/>
        </p:nvSpPr>
        <p:spPr>
          <a:xfrm>
            <a:off x="1186560" y="1713600"/>
            <a:ext cx="302400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Исходное изображение колонки разведочной скважины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Рисунок 4"/>
          <p:cNvPicPr/>
          <p:nvPr/>
        </p:nvPicPr>
        <p:blipFill>
          <a:blip r:embed="rId2"/>
          <a:srcRect l="47975" t="67523" r="31574" b="11160"/>
          <a:stretch/>
        </p:blipFill>
        <p:spPr>
          <a:xfrm>
            <a:off x="6167880" y="2251440"/>
            <a:ext cx="2751840" cy="2452680"/>
          </a:xfrm>
          <a:prstGeom prst="rect">
            <a:avLst/>
          </a:prstGeom>
          <a:ln w="0">
            <a:noFill/>
          </a:ln>
        </p:spPr>
      </p:pic>
      <p:sp>
        <p:nvSpPr>
          <p:cNvPr id="290" name="TextBox 56"/>
          <p:cNvSpPr/>
          <p:nvPr/>
        </p:nvSpPr>
        <p:spPr>
          <a:xfrm>
            <a:off x="5790600" y="1712520"/>
            <a:ext cx="35060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Фрагмент с необходимыми данными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1" name="Прямая соединительная линия 76"/>
          <p:cNvCxnSpPr/>
          <p:nvPr/>
        </p:nvCxnSpPr>
        <p:spPr>
          <a:xfrm>
            <a:off x="6311880" y="4546800"/>
            <a:ext cx="360" cy="36720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cxnSp>
        <p:nvCxnSpPr>
          <p:cNvPr id="292" name="Прямая соединительная линия 78"/>
          <p:cNvCxnSpPr/>
          <p:nvPr/>
        </p:nvCxnSpPr>
        <p:spPr>
          <a:xfrm>
            <a:off x="8840160" y="4546800"/>
            <a:ext cx="360" cy="11145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293" name="Прямоугольник: скругленные углы 80"/>
          <p:cNvSpPr/>
          <p:nvPr/>
        </p:nvSpPr>
        <p:spPr>
          <a:xfrm>
            <a:off x="6167880" y="4907160"/>
            <a:ext cx="1799640" cy="323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Шкала глубин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Прямоугольник: скругленные углы 81"/>
          <p:cNvSpPr/>
          <p:nvPr/>
        </p:nvSpPr>
        <p:spPr>
          <a:xfrm>
            <a:off x="6905880" y="5661000"/>
            <a:ext cx="2123640" cy="323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rgbClr val="FFFFFF"/>
                </a:solidFill>
                <a:latin typeface="Arial"/>
                <a:ea typeface="Arial"/>
              </a:rPr>
              <a:t>Краткое описание пород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</a:t>
            </a:r>
            <a:r>
              <a:rPr sz="1800"/>
              <a:t/>
            </a:r>
            <a:br>
              <a:rPr sz="1800"/>
            </a:b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колонок разведочных скважин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679D9034-D721-4575-B9A3-6D24CC93ED5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9"/>
          <p:cNvPicPr/>
          <p:nvPr/>
        </p:nvPicPr>
        <p:blipFill>
          <a:blip r:embed="rId2"/>
          <a:stretch/>
        </p:blipFill>
        <p:spPr>
          <a:xfrm>
            <a:off x="3219120" y="1665000"/>
            <a:ext cx="3313080" cy="49406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79"/>
          <p:cNvSpPr/>
          <p:nvPr/>
        </p:nvSpPr>
        <p:spPr>
          <a:xfrm>
            <a:off x="2053080" y="1169280"/>
            <a:ext cx="56451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Исходное изображение колонки технологической скважины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Прямая соединительная линия 78"/>
          <p:cNvCxnSpPr/>
          <p:nvPr/>
        </p:nvCxnSpPr>
        <p:spPr>
          <a:xfrm flipH="1">
            <a:off x="2814840" y="2399040"/>
            <a:ext cx="484200" cy="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300" name="Прямоугольник: скругленные углы 81"/>
          <p:cNvSpPr/>
          <p:nvPr/>
        </p:nvSpPr>
        <p:spPr>
          <a:xfrm>
            <a:off x="726840" y="2204280"/>
            <a:ext cx="2087640" cy="36000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Столбец 1 – шкала глубин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1" name="Прямая соединительная линия 82"/>
          <p:cNvCxnSpPr/>
          <p:nvPr/>
        </p:nvCxnSpPr>
        <p:spPr>
          <a:xfrm flipH="1">
            <a:off x="2814840" y="3549960"/>
            <a:ext cx="2313000" cy="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302" name="Прямоугольник: скругленные углы 83"/>
          <p:cNvSpPr/>
          <p:nvPr/>
        </p:nvSpPr>
        <p:spPr>
          <a:xfrm>
            <a:off x="743400" y="3238560"/>
            <a:ext cx="2087640" cy="62316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Столбец 4 – краткое описание пород и глубины раздела слоёв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3" name="Прямая соединительная линия 98"/>
          <p:cNvCxnSpPr/>
          <p:nvPr/>
        </p:nvCxnSpPr>
        <p:spPr>
          <a:xfrm>
            <a:off x="5470200" y="2925360"/>
            <a:ext cx="1493280" cy="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304" name="Прямоугольник: скругленные углы 99"/>
          <p:cNvSpPr/>
          <p:nvPr/>
        </p:nvSpPr>
        <p:spPr>
          <a:xfrm>
            <a:off x="6963480" y="2425680"/>
            <a:ext cx="2087640" cy="935640"/>
          </a:xfrm>
          <a:prstGeom prst="roundRect">
            <a:avLst>
              <a:gd name="adj" fmla="val 10561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Столбец 5 – границы урановых оруднений, отметка вскрытия базальтового водоносного горизонта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Прямая соединительная линия 101"/>
          <p:cNvCxnSpPr/>
          <p:nvPr/>
        </p:nvCxnSpPr>
        <p:spPr>
          <a:xfrm>
            <a:off x="6454440" y="5781960"/>
            <a:ext cx="509040" cy="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306" name="Прямоугольник: скругленные углы 102"/>
          <p:cNvSpPr/>
          <p:nvPr/>
        </p:nvSpPr>
        <p:spPr>
          <a:xfrm>
            <a:off x="6963480" y="5566320"/>
            <a:ext cx="20876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Столбец 8 – интервал установки фильтра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</a:t>
            </a:r>
            <a:r>
              <a:rPr sz="1800"/>
              <a:t/>
            </a:r>
            <a:br>
              <a:rPr sz="1800"/>
            </a:b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колонок технологических скважин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8" name="Прямая соединительная линия 80"/>
          <p:cNvCxnSpPr/>
          <p:nvPr/>
        </p:nvCxnSpPr>
        <p:spPr>
          <a:xfrm>
            <a:off x="6140520" y="4724280"/>
            <a:ext cx="861120" cy="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sp>
        <p:nvSpPr>
          <p:cNvPr id="309" name="Прямоугольник: скругленные углы 84"/>
          <p:cNvSpPr/>
          <p:nvPr/>
        </p:nvSpPr>
        <p:spPr>
          <a:xfrm>
            <a:off x="6963480" y="4233240"/>
            <a:ext cx="2087640" cy="973800"/>
          </a:xfrm>
          <a:prstGeom prst="roundRect">
            <a:avLst>
              <a:gd name="adj" fmla="val 11778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Столбец 7 – уровень продуктивного водоносного горизонта, дебит строительной прокачки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080A7D73-611D-4926-91B2-06CE852AFA2D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97107" y="3901010"/>
            <a:ext cx="722625" cy="149761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/>
          <a:srcRect l="4990"/>
          <a:stretch/>
        </p:blipFill>
        <p:spPr>
          <a:xfrm rot="5400000">
            <a:off x="1205631" y="5192645"/>
            <a:ext cx="1090762" cy="1158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Группа 46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312" name="Прямоугольник 146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3" name="TextBox 85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lang="ru-RU" sz="600" b="0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14" name="Группа 47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315" name="Прямоугольник 147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6" name="TextBox 86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Прямоугольник 148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18" name="Группа 48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319" name="Прямоугольник 149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0" name="TextBox 87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Прямоугольник 150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2" name="Прямоугольник 151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23" name="Группа 49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324" name="Прямоугольник 152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5" name="TextBox 88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Прямоугольник 153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7" name="Прямоугольник 154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8" name="Прямоугольник 155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29" name="Группа 50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330" name="Прямоугольник 156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1" name="TextBox 89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Прямоугольник 157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3" name="Прямоугольник 158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4" name="Прямоугольник 159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5" name="Прямоугольник 160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36" name="Группа 51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337" name="Прямоугольник 161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8" name="TextBox 90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9" name="Прямоугольник 162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0" name="Прямоугольник 163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1" name="Прямоугольник 164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2" name="Прямоугольник 165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3" name="Прямоугольник 166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44" name="Группа 52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345" name="Прямоугольник 167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6" name="TextBox 91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Прямоугольник 168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8" name="Прямоугольник 169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9" name="Прямоугольник 170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0" name="Прямоугольник 171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1" name="Прямоугольник 172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2" name="Прямоугольник 173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53" name="TextBox 92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r>
                <a:rPr sz="600"/>
                <a:t/>
              </a:r>
              <a:br>
                <a:rPr sz="600"/>
              </a:b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Прямоугольник 174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55" name="Прямоугольник 175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56" name="Прямоугольник 176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357" name="Группа 53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358" name="Прямоугольник 177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9" name="TextBox 93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60" name="Группа 54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361" name="Прямоугольник 178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62" name="TextBox 94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63" name="Группа 55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364" name="Прямоугольник 179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65" name="TextBox 95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66" name="TextBox 96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7" name="TextBox 97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TextBox 98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69" name="Группа 56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370" name="Прямоугольник 180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71" name="TextBox 99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72" name="TextBox 100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3" name="TextBox 101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74" name="Рисунок 72"/>
          <p:cNvPicPr/>
          <p:nvPr/>
        </p:nvPicPr>
        <p:blipFill>
          <a:blip r:embed="rId2"/>
          <a:stretch/>
        </p:blipFill>
        <p:spPr>
          <a:xfrm>
            <a:off x="307080" y="2096640"/>
            <a:ext cx="6106320" cy="2868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106"/>
          <p:cNvSpPr/>
          <p:nvPr/>
        </p:nvSpPr>
        <p:spPr>
          <a:xfrm>
            <a:off x="834840" y="1622160"/>
            <a:ext cx="50504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Исходное изображение геологического разреза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Рисунок 23"/>
          <p:cNvPicPr/>
          <p:nvPr/>
        </p:nvPicPr>
        <p:blipFill>
          <a:blip r:embed="rId3"/>
          <a:srcRect l="44661" t="11607" r="49656" b="42294"/>
          <a:stretch/>
        </p:blipFill>
        <p:spPr>
          <a:xfrm>
            <a:off x="7840440" y="2099160"/>
            <a:ext cx="837000" cy="2872440"/>
          </a:xfrm>
          <a:prstGeom prst="rect">
            <a:avLst/>
          </a:prstGeom>
          <a:ln w="0">
            <a:noFill/>
          </a:ln>
        </p:spPr>
      </p:pic>
      <p:sp>
        <p:nvSpPr>
          <p:cNvPr id="377" name="TextBox 106"/>
          <p:cNvSpPr/>
          <p:nvPr/>
        </p:nvSpPr>
        <p:spPr>
          <a:xfrm>
            <a:off x="6736680" y="1622160"/>
            <a:ext cx="29613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Вертикальная проекция скважины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8" name="Прямая соединительная линия 94"/>
          <p:cNvCxnSpPr/>
          <p:nvPr/>
        </p:nvCxnSpPr>
        <p:spPr>
          <a:xfrm flipH="1">
            <a:off x="8260560" y="2221560"/>
            <a:ext cx="774360" cy="360"/>
          </a:xfrm>
          <a:prstGeom prst="straightConnector1">
            <a:avLst/>
          </a:prstGeom>
          <a:ln w="19050">
            <a:solidFill>
              <a:srgbClr val="00609E"/>
            </a:solidFill>
            <a:tailEnd type="oval" w="med" len="med"/>
          </a:ln>
        </p:spPr>
      </p:cxnSp>
      <p:sp>
        <p:nvSpPr>
          <p:cNvPr id="379" name="Овал 95"/>
          <p:cNvSpPr/>
          <p:nvPr/>
        </p:nvSpPr>
        <p:spPr>
          <a:xfrm rot="5400000">
            <a:off x="9034920" y="2089440"/>
            <a:ext cx="269640" cy="269640"/>
          </a:xfrm>
          <a:prstGeom prst="ellipse">
            <a:avLst/>
          </a:prstGeom>
          <a:noFill/>
          <a:ln w="19050">
            <a:solidFill>
              <a:srgbClr val="006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80" name="TextBox 93"/>
          <p:cNvSpPr/>
          <p:nvPr/>
        </p:nvSpPr>
        <p:spPr>
          <a:xfrm>
            <a:off x="9041760" y="2088360"/>
            <a:ext cx="2516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333333"/>
                </a:solidFill>
                <a:latin typeface="Arial"/>
                <a:ea typeface="League Spartan"/>
              </a:rPr>
              <a:t>1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1" name="Группа 99"/>
          <p:cNvGrpSpPr/>
          <p:nvPr/>
        </p:nvGrpSpPr>
        <p:grpSpPr>
          <a:xfrm>
            <a:off x="7066800" y="2247120"/>
            <a:ext cx="900000" cy="272160"/>
            <a:chOff x="7066800" y="2247120"/>
            <a:chExt cx="900000" cy="272160"/>
          </a:xfrm>
        </p:grpSpPr>
        <p:grpSp>
          <p:nvGrpSpPr>
            <p:cNvPr id="382" name="Группа 100"/>
            <p:cNvGrpSpPr/>
            <p:nvPr/>
          </p:nvGrpSpPr>
          <p:grpSpPr>
            <a:xfrm>
              <a:off x="7066800" y="2266920"/>
              <a:ext cx="900000" cy="239400"/>
              <a:chOff x="7066800" y="2266920"/>
              <a:chExt cx="900000" cy="239400"/>
            </a:xfrm>
          </p:grpSpPr>
          <p:cxnSp>
            <p:nvCxnSpPr>
              <p:cNvPr id="383" name="Прямая соединительная линия 102"/>
              <p:cNvCxnSpPr/>
              <p:nvPr/>
            </p:nvCxnSpPr>
            <p:spPr>
              <a:xfrm flipV="1">
                <a:off x="7331040" y="2384280"/>
                <a:ext cx="636120" cy="252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type="oval" w="med" len="med"/>
              </a:ln>
            </p:spPr>
          </p:cxnSp>
          <p:sp>
            <p:nvSpPr>
              <p:cNvPr id="384" name="Овал 103"/>
              <p:cNvSpPr/>
              <p:nvPr/>
            </p:nvSpPr>
            <p:spPr>
              <a:xfrm rot="5400000" flipV="1">
                <a:off x="7079040" y="225432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85" name="TextBox 101"/>
            <p:cNvSpPr/>
            <p:nvPr/>
          </p:nvSpPr>
          <p:spPr>
            <a:xfrm rot="10800000" flipV="1">
              <a:off x="7067160" y="224712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ru-RU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6" name="Прямая соединительная линия 107"/>
          <p:cNvCxnSpPr>
            <a:stCxn id="387" idx="4"/>
          </p:cNvCxnSpPr>
          <p:nvPr/>
        </p:nvCxnSpPr>
        <p:spPr>
          <a:xfrm flipH="1" flipV="1">
            <a:off x="8229600" y="2556720"/>
            <a:ext cx="806040" cy="8280"/>
          </a:xfrm>
          <a:prstGeom prst="straightConnector1">
            <a:avLst/>
          </a:prstGeom>
          <a:ln w="19050">
            <a:solidFill>
              <a:srgbClr val="00609E"/>
            </a:solidFill>
            <a:tailEnd type="oval" w="med" len="med"/>
          </a:ln>
        </p:spPr>
      </p:cxnSp>
      <p:sp>
        <p:nvSpPr>
          <p:cNvPr id="387" name="Овал 108"/>
          <p:cNvSpPr/>
          <p:nvPr/>
        </p:nvSpPr>
        <p:spPr>
          <a:xfrm rot="5400000">
            <a:off x="9034920" y="2429640"/>
            <a:ext cx="269640" cy="269640"/>
          </a:xfrm>
          <a:prstGeom prst="ellipse">
            <a:avLst/>
          </a:prstGeom>
          <a:noFill/>
          <a:ln w="19050">
            <a:solidFill>
              <a:srgbClr val="006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88" name="TextBox 106"/>
          <p:cNvSpPr/>
          <p:nvPr/>
        </p:nvSpPr>
        <p:spPr>
          <a:xfrm>
            <a:off x="9048960" y="2428560"/>
            <a:ext cx="25164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200" b="0" strike="noStrike" spc="-1">
                <a:solidFill>
                  <a:srgbClr val="333333"/>
                </a:solidFill>
                <a:latin typeface="Arial"/>
                <a:ea typeface="DejaVu Sans"/>
              </a:rPr>
              <a:t>3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9" name="Группа 114"/>
          <p:cNvGrpSpPr/>
          <p:nvPr/>
        </p:nvGrpSpPr>
        <p:grpSpPr>
          <a:xfrm>
            <a:off x="8404200" y="3982680"/>
            <a:ext cx="900360" cy="272160"/>
            <a:chOff x="8404200" y="3982680"/>
            <a:chExt cx="900360" cy="272160"/>
          </a:xfrm>
        </p:grpSpPr>
        <p:grpSp>
          <p:nvGrpSpPr>
            <p:cNvPr id="390" name="Группа 115"/>
            <p:cNvGrpSpPr/>
            <p:nvPr/>
          </p:nvGrpSpPr>
          <p:grpSpPr>
            <a:xfrm>
              <a:off x="8404200" y="4003200"/>
              <a:ext cx="900360" cy="239400"/>
              <a:chOff x="8404200" y="4003200"/>
              <a:chExt cx="900360" cy="239400"/>
            </a:xfrm>
          </p:grpSpPr>
          <p:cxnSp>
            <p:nvCxnSpPr>
              <p:cNvPr id="391" name="Прямая соединительная линия 117"/>
              <p:cNvCxnSpPr/>
              <p:nvPr/>
            </p:nvCxnSpPr>
            <p:spPr>
              <a:xfrm flipH="1" flipV="1">
                <a:off x="8404200" y="4120560"/>
                <a:ext cx="636120" cy="252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type="oval" w="med" len="med"/>
              </a:ln>
            </p:spPr>
          </p:cxnSp>
          <p:sp>
            <p:nvSpPr>
              <p:cNvPr id="392" name="Овал 118"/>
              <p:cNvSpPr/>
              <p:nvPr/>
            </p:nvSpPr>
            <p:spPr>
              <a:xfrm rot="5400000">
                <a:off x="9052920" y="399096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93" name="TextBox 116"/>
            <p:cNvSpPr/>
            <p:nvPr/>
          </p:nvSpPr>
          <p:spPr>
            <a:xfrm>
              <a:off x="9038160" y="398268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5</a:t>
              </a:r>
              <a:endParaRPr lang="ru-RU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4" name="Группа 119"/>
          <p:cNvGrpSpPr/>
          <p:nvPr/>
        </p:nvGrpSpPr>
        <p:grpSpPr>
          <a:xfrm>
            <a:off x="8258760" y="4631040"/>
            <a:ext cx="1049400" cy="272160"/>
            <a:chOff x="8258760" y="4631040"/>
            <a:chExt cx="1049400" cy="272160"/>
          </a:xfrm>
        </p:grpSpPr>
        <p:grpSp>
          <p:nvGrpSpPr>
            <p:cNvPr id="395" name="Группа 120"/>
            <p:cNvGrpSpPr/>
            <p:nvPr/>
          </p:nvGrpSpPr>
          <p:grpSpPr>
            <a:xfrm>
              <a:off x="8258760" y="4651560"/>
              <a:ext cx="1049400" cy="239400"/>
              <a:chOff x="8258760" y="4651560"/>
              <a:chExt cx="1049400" cy="239400"/>
            </a:xfrm>
          </p:grpSpPr>
          <p:cxnSp>
            <p:nvCxnSpPr>
              <p:cNvPr id="396" name="Прямая соединительная линия 122"/>
              <p:cNvCxnSpPr/>
              <p:nvPr/>
            </p:nvCxnSpPr>
            <p:spPr>
              <a:xfrm flipH="1">
                <a:off x="8258760" y="4771080"/>
                <a:ext cx="785160" cy="3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type="oval" w="med" len="med"/>
              </a:ln>
            </p:spPr>
          </p:cxnSp>
          <p:sp>
            <p:nvSpPr>
              <p:cNvPr id="397" name="Овал 123"/>
              <p:cNvSpPr/>
              <p:nvPr/>
            </p:nvSpPr>
            <p:spPr>
              <a:xfrm rot="5400000">
                <a:off x="9056520" y="463932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98" name="TextBox 121"/>
            <p:cNvSpPr/>
            <p:nvPr/>
          </p:nvSpPr>
          <p:spPr>
            <a:xfrm>
              <a:off x="9041760" y="463104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endParaRPr lang="ru-RU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9" name="Группа 130"/>
          <p:cNvGrpSpPr/>
          <p:nvPr/>
        </p:nvGrpSpPr>
        <p:grpSpPr>
          <a:xfrm>
            <a:off x="7065720" y="2562840"/>
            <a:ext cx="1151640" cy="272160"/>
            <a:chOff x="7065720" y="2562840"/>
            <a:chExt cx="1151640" cy="272160"/>
          </a:xfrm>
        </p:grpSpPr>
        <p:grpSp>
          <p:nvGrpSpPr>
            <p:cNvPr id="400" name="Группа 131"/>
            <p:cNvGrpSpPr/>
            <p:nvPr/>
          </p:nvGrpSpPr>
          <p:grpSpPr>
            <a:xfrm>
              <a:off x="7065720" y="2582640"/>
              <a:ext cx="1151640" cy="239400"/>
              <a:chOff x="7065720" y="2582640"/>
              <a:chExt cx="1151640" cy="239400"/>
            </a:xfrm>
          </p:grpSpPr>
          <p:cxnSp>
            <p:nvCxnSpPr>
              <p:cNvPr id="401" name="Прямая соединительная линия 133"/>
              <p:cNvCxnSpPr/>
              <p:nvPr/>
            </p:nvCxnSpPr>
            <p:spPr>
              <a:xfrm flipV="1">
                <a:off x="7320600" y="2700720"/>
                <a:ext cx="897120" cy="21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type="oval" w="med" len="med"/>
              </a:ln>
            </p:spPr>
          </p:cxnSp>
          <p:sp>
            <p:nvSpPr>
              <p:cNvPr id="402" name="Овал 134"/>
              <p:cNvSpPr/>
              <p:nvPr/>
            </p:nvSpPr>
            <p:spPr>
              <a:xfrm rot="5400000" flipV="1">
                <a:off x="7073280" y="2574360"/>
                <a:ext cx="239400" cy="254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03" name="TextBox 132"/>
            <p:cNvSpPr/>
            <p:nvPr/>
          </p:nvSpPr>
          <p:spPr>
            <a:xfrm rot="10800000" flipV="1">
              <a:off x="7066080" y="2562840"/>
              <a:ext cx="2566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lang="ru-RU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4" name="Группа 138"/>
          <p:cNvGrpSpPr/>
          <p:nvPr/>
        </p:nvGrpSpPr>
        <p:grpSpPr>
          <a:xfrm>
            <a:off x="7065720" y="4748760"/>
            <a:ext cx="1051560" cy="272160"/>
            <a:chOff x="7065720" y="4748760"/>
            <a:chExt cx="1051560" cy="272160"/>
          </a:xfrm>
        </p:grpSpPr>
        <p:grpSp>
          <p:nvGrpSpPr>
            <p:cNvPr id="405" name="Группа 139"/>
            <p:cNvGrpSpPr/>
            <p:nvPr/>
          </p:nvGrpSpPr>
          <p:grpSpPr>
            <a:xfrm>
              <a:off x="7065720" y="4768560"/>
              <a:ext cx="1051560" cy="239400"/>
              <a:chOff x="7065720" y="4768560"/>
              <a:chExt cx="1051560" cy="239400"/>
            </a:xfrm>
          </p:grpSpPr>
          <p:cxnSp>
            <p:nvCxnSpPr>
              <p:cNvPr id="406" name="Прямая соединительная линия 141"/>
              <p:cNvCxnSpPr/>
              <p:nvPr/>
            </p:nvCxnSpPr>
            <p:spPr>
              <a:xfrm flipV="1">
                <a:off x="7329960" y="4886280"/>
                <a:ext cx="787680" cy="21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type="oval" w="med" len="med"/>
              </a:ln>
            </p:spPr>
          </p:cxnSp>
          <p:sp>
            <p:nvSpPr>
              <p:cNvPr id="407" name="Овал 142"/>
              <p:cNvSpPr/>
              <p:nvPr/>
            </p:nvSpPr>
            <p:spPr>
              <a:xfrm rot="5400000" flipV="1">
                <a:off x="7077960" y="475596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ru-RU" sz="1800" b="0" strike="noStrike" spc="-1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08" name="TextBox 140"/>
            <p:cNvSpPr/>
            <p:nvPr/>
          </p:nvSpPr>
          <p:spPr>
            <a:xfrm rot="10800000" flipV="1">
              <a:off x="7065720" y="474876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7</a:t>
              </a:r>
              <a:endParaRPr lang="ru-RU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9" name="TextBox 10"/>
          <p:cNvSpPr/>
          <p:nvPr/>
        </p:nvSpPr>
        <p:spPr>
          <a:xfrm>
            <a:off x="322560" y="5640120"/>
            <a:ext cx="335772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. Номер скважины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2. Абсолютная отметка устья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3. Устье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4. Уровень подземных вод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геологических разрезов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109"/>
          <p:cNvSpPr/>
          <p:nvPr/>
        </p:nvSpPr>
        <p:spPr>
          <a:xfrm>
            <a:off x="2830680" y="5640120"/>
            <a:ext cx="335772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5. Урановое оруднение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6. Забой скважины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7. Глубина скважины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Заголовок 70"/>
          <p:cNvSpPr/>
          <p:nvPr/>
        </p:nvSpPr>
        <p:spPr>
          <a:xfrm>
            <a:off x="569520" y="5265720"/>
            <a:ext cx="279036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200" b="1" strike="noStrike" spc="-1">
                <a:solidFill>
                  <a:srgbClr val="000000"/>
                </a:solidFill>
                <a:latin typeface="Arial"/>
                <a:ea typeface="Arial"/>
              </a:rPr>
              <a:t>Условные обозначения: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1278074E-8D60-4623-802C-EC90B278E19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Рисунок 105"/>
          <p:cNvPicPr>
            <a:picLocks noChangeAspect="1"/>
          </p:cNvPicPr>
          <p:nvPr/>
        </p:nvPicPr>
        <p:blipFill rotWithShape="1">
          <a:blip r:embed="rId4"/>
          <a:srcRect l="4990"/>
          <a:stretch/>
        </p:blipFill>
        <p:spPr>
          <a:xfrm rot="5400000">
            <a:off x="8421658" y="5942692"/>
            <a:ext cx="514076" cy="546132"/>
          </a:xfrm>
          <a:prstGeom prst="rect">
            <a:avLst/>
          </a:prstGeom>
        </p:spPr>
      </p:pic>
      <p:pic>
        <p:nvPicPr>
          <p:cNvPr id="107" name="Рисунок 10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8" t="2692" r="35952" b="43479"/>
          <a:stretch/>
        </p:blipFill>
        <p:spPr>
          <a:xfrm>
            <a:off x="7485772" y="5450988"/>
            <a:ext cx="522110" cy="497865"/>
          </a:xfrm>
          <a:prstGeom prst="rect">
            <a:avLst/>
          </a:prstGeom>
        </p:spPr>
      </p:pic>
      <p:pic>
        <p:nvPicPr>
          <p:cNvPr id="108" name="Рисунок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52" y="6007433"/>
            <a:ext cx="734991" cy="395670"/>
          </a:xfrm>
          <a:prstGeom prst="rect">
            <a:avLst/>
          </a:prstGeom>
        </p:spPr>
      </p:pic>
      <p:pic>
        <p:nvPicPr>
          <p:cNvPr id="105" name="Рисунок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86479" y="5151570"/>
            <a:ext cx="515519" cy="1068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6F0D3295-BBD9-48FC-AD05-8D10B44F95A7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Рисунок 24"/>
          <p:cNvPicPr/>
          <p:nvPr/>
        </p:nvPicPr>
        <p:blipFill>
          <a:blip r:embed="rId2"/>
          <a:srcRect l="17986" t="10980" r="18775" b="4932"/>
          <a:stretch/>
        </p:blipFill>
        <p:spPr>
          <a:xfrm>
            <a:off x="2598840" y="2468520"/>
            <a:ext cx="1130760" cy="1071000"/>
          </a:xfrm>
          <a:prstGeom prst="rect">
            <a:avLst/>
          </a:prstGeom>
          <a:ln w="0">
            <a:noFill/>
          </a:ln>
        </p:spPr>
      </p:pic>
      <p:sp>
        <p:nvSpPr>
          <p:cNvPr id="416" name="TextBox 198"/>
          <p:cNvSpPr/>
          <p:nvPr/>
        </p:nvSpPr>
        <p:spPr>
          <a:xfrm>
            <a:off x="2802240" y="1743840"/>
            <a:ext cx="42836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Вертикальная линия, проекция скважины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Овал 1"/>
          <p:cNvSpPr/>
          <p:nvPr/>
        </p:nvSpPr>
        <p:spPr>
          <a:xfrm>
            <a:off x="2454840" y="2752200"/>
            <a:ext cx="1438560" cy="686880"/>
          </a:xfrm>
          <a:prstGeom prst="ellipse">
            <a:avLst/>
          </a:prstGeom>
          <a:noFill/>
          <a:ln>
            <a:solidFill>
              <a:srgbClr val="6CAC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18" name="TextBox 199"/>
          <p:cNvSpPr/>
          <p:nvPr/>
        </p:nvSpPr>
        <p:spPr>
          <a:xfrm>
            <a:off x="484200" y="3829320"/>
            <a:ext cx="486180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Горизонтально ориентированная линия, обозначает уровень подземных вод, границы урановых оруднений и разделы слоёв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Рисунок 25"/>
          <p:cNvPicPr/>
          <p:nvPr/>
        </p:nvPicPr>
        <p:blipFill>
          <a:blip r:embed="rId3"/>
          <a:srcRect l="18274" t="11339" r="19597" b="4580"/>
          <a:stretch/>
        </p:blipFill>
        <p:spPr>
          <a:xfrm>
            <a:off x="5787720" y="2455560"/>
            <a:ext cx="1117440" cy="1077120"/>
          </a:xfrm>
          <a:prstGeom prst="rect">
            <a:avLst/>
          </a:prstGeom>
          <a:ln w="0">
            <a:noFill/>
          </a:ln>
        </p:spPr>
      </p:pic>
      <p:sp>
        <p:nvSpPr>
          <p:cNvPr id="420" name="Овал 2"/>
          <p:cNvSpPr/>
          <p:nvPr/>
        </p:nvSpPr>
        <p:spPr>
          <a:xfrm>
            <a:off x="5699880" y="2568600"/>
            <a:ext cx="1421280" cy="620640"/>
          </a:xfrm>
          <a:prstGeom prst="ellipse">
            <a:avLst/>
          </a:prstGeom>
          <a:noFill/>
          <a:ln>
            <a:solidFill>
              <a:srgbClr val="6CAC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21" name="TextBox 200"/>
          <p:cNvSpPr/>
          <p:nvPr/>
        </p:nvSpPr>
        <p:spPr>
          <a:xfrm>
            <a:off x="7831800" y="2663640"/>
            <a:ext cx="13694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100" b="1" strike="noStrike" spc="-1">
                <a:solidFill>
                  <a:schemeClr val="lt1"/>
                </a:solidFill>
                <a:latin typeface="Arial"/>
                <a:ea typeface="DejaVu Sans"/>
              </a:rPr>
              <a:t>Отметка забоя скважины</a:t>
            </a:r>
            <a:endParaRPr lang="ru-RU" sz="1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Рисунок 13"/>
          <p:cNvPicPr/>
          <p:nvPr/>
        </p:nvPicPr>
        <p:blipFill>
          <a:blip r:embed="rId4"/>
          <a:stretch/>
        </p:blipFill>
        <p:spPr>
          <a:xfrm>
            <a:off x="653760" y="5489280"/>
            <a:ext cx="640080" cy="64656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pic>
        <p:nvPicPr>
          <p:cNvPr id="423" name="Рисунок 14"/>
          <p:cNvPicPr/>
          <p:nvPr/>
        </p:nvPicPr>
        <p:blipFill>
          <a:blip r:embed="rId5"/>
          <a:stretch/>
        </p:blipFill>
        <p:spPr>
          <a:xfrm>
            <a:off x="3795120" y="5655600"/>
            <a:ext cx="795600" cy="32508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sp>
        <p:nvSpPr>
          <p:cNvPr id="424" name="TextBox 187"/>
          <p:cNvSpPr/>
          <p:nvPr/>
        </p:nvSpPr>
        <p:spPr>
          <a:xfrm>
            <a:off x="1302120" y="5655960"/>
            <a:ext cx="11379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 – базальты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Прямоугольник 591"/>
          <p:cNvSpPr/>
          <p:nvPr/>
        </p:nvSpPr>
        <p:spPr>
          <a:xfrm>
            <a:off x="444600" y="4547880"/>
            <a:ext cx="899856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Выделенные алгоритмом бинаризированные фрагменты изображения с условными обозначениями пород, для дальнейшего извлечения признаков при помощи локального оператора двоичного шаблона </a:t>
            </a:r>
            <a:r>
              <a:rPr sz="1400"/>
              <a:t/>
            </a:r>
            <a:br>
              <a:rPr sz="1400"/>
            </a:b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и классификации методом опорных векторов: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Box 113"/>
          <p:cNvSpPr/>
          <p:nvPr/>
        </p:nvSpPr>
        <p:spPr>
          <a:xfrm>
            <a:off x="4592160" y="5655600"/>
            <a:ext cx="123840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 – алевриты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Прямоугольник 593"/>
          <p:cNvSpPr/>
          <p:nvPr/>
        </p:nvSpPr>
        <p:spPr>
          <a:xfrm>
            <a:off x="444600" y="1143000"/>
            <a:ext cx="6118560" cy="48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Определение границ слоев: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Рисунок 3"/>
          <p:cNvPicPr/>
          <p:nvPr/>
        </p:nvPicPr>
        <p:blipFill>
          <a:blip r:embed="rId6"/>
          <a:stretch/>
        </p:blipFill>
        <p:spPr>
          <a:xfrm>
            <a:off x="6310080" y="5429520"/>
            <a:ext cx="952200" cy="68544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sp>
        <p:nvSpPr>
          <p:cNvPr id="429" name="TextBox 113"/>
          <p:cNvSpPr/>
          <p:nvPr/>
        </p:nvSpPr>
        <p:spPr>
          <a:xfrm>
            <a:off x="7268400" y="5661720"/>
            <a:ext cx="1712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 – пески глинистые 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геологических разрезов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1" name="Прямая соединительная линия 87"/>
          <p:cNvCxnSpPr>
            <a:endCxn id="421" idx="1"/>
          </p:cNvCxnSpPr>
          <p:nvPr/>
        </p:nvCxnSpPr>
        <p:spPr>
          <a:xfrm>
            <a:off x="7121520" y="2878920"/>
            <a:ext cx="710640" cy="72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  <p:cxnSp>
        <p:nvCxnSpPr>
          <p:cNvPr id="432" name="Прямая соединительная линия 88"/>
          <p:cNvCxnSpPr/>
          <p:nvPr/>
        </p:nvCxnSpPr>
        <p:spPr>
          <a:xfrm>
            <a:off x="6563520" y="2169720"/>
            <a:ext cx="360" cy="285840"/>
          </a:xfrm>
          <a:prstGeom prst="straightConnector1">
            <a:avLst/>
          </a:prstGeom>
          <a:ln w="19050">
            <a:solidFill>
              <a:srgbClr val="6CACE3"/>
            </a:solidFill>
            <a:tailEnd type="oval" w="med" len="med"/>
          </a:ln>
        </p:spPr>
      </p:cxnSp>
      <p:cxnSp>
        <p:nvCxnSpPr>
          <p:cNvPr id="433" name="Прямая соединительная линия 93"/>
          <p:cNvCxnSpPr/>
          <p:nvPr/>
        </p:nvCxnSpPr>
        <p:spPr>
          <a:xfrm>
            <a:off x="3267720" y="2169720"/>
            <a:ext cx="360" cy="285840"/>
          </a:xfrm>
          <a:prstGeom prst="straightConnector1">
            <a:avLst/>
          </a:prstGeom>
          <a:ln w="19050">
            <a:solidFill>
              <a:srgbClr val="6CACE3"/>
            </a:solidFill>
            <a:tailEnd type="oval" w="med" len="med"/>
          </a:ln>
        </p:spPr>
      </p:cxnSp>
      <p:cxnSp>
        <p:nvCxnSpPr>
          <p:cNvPr id="434" name="Прямая соединительная линия 94"/>
          <p:cNvCxnSpPr/>
          <p:nvPr/>
        </p:nvCxnSpPr>
        <p:spPr>
          <a:xfrm>
            <a:off x="3174120" y="3458520"/>
            <a:ext cx="360" cy="396360"/>
          </a:xfrm>
          <a:prstGeom prst="straightConnector1">
            <a:avLst/>
          </a:prstGeom>
          <a:ln w="19050">
            <a:solidFill>
              <a:srgbClr val="6CACE3"/>
            </a:solidFill>
            <a:head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Рисунок 6"/>
          <p:cNvPicPr/>
          <p:nvPr/>
        </p:nvPicPr>
        <p:blipFill>
          <a:blip r:embed="rId2"/>
          <a:stretch/>
        </p:blipFill>
        <p:spPr>
          <a:xfrm>
            <a:off x="221040" y="1235880"/>
            <a:ext cx="2555640" cy="1659960"/>
          </a:xfrm>
          <a:prstGeom prst="rect">
            <a:avLst/>
          </a:prstGeom>
          <a:ln w="0">
            <a:noFill/>
          </a:ln>
        </p:spPr>
      </p:pic>
      <p:pic>
        <p:nvPicPr>
          <p:cNvPr id="436" name="Рисунок 7"/>
          <p:cNvPicPr/>
          <p:nvPr/>
        </p:nvPicPr>
        <p:blipFill>
          <a:blip r:embed="rId3"/>
          <a:stretch/>
        </p:blipFill>
        <p:spPr>
          <a:xfrm>
            <a:off x="3664440" y="1242000"/>
            <a:ext cx="2555640" cy="893160"/>
          </a:xfrm>
          <a:prstGeom prst="rect">
            <a:avLst/>
          </a:prstGeom>
          <a:ln w="0">
            <a:noFill/>
          </a:ln>
        </p:spPr>
      </p:pic>
      <p:pic>
        <p:nvPicPr>
          <p:cNvPr id="437" name="Рисунок 11"/>
          <p:cNvPicPr/>
          <p:nvPr/>
        </p:nvPicPr>
        <p:blipFill>
          <a:blip r:embed="rId4"/>
          <a:stretch/>
        </p:blipFill>
        <p:spPr>
          <a:xfrm>
            <a:off x="221040" y="3245400"/>
            <a:ext cx="2555640" cy="1670760"/>
          </a:xfrm>
          <a:prstGeom prst="rect">
            <a:avLst/>
          </a:prstGeom>
          <a:ln w="0">
            <a:noFill/>
          </a:ln>
        </p:spPr>
      </p:pic>
      <p:pic>
        <p:nvPicPr>
          <p:cNvPr id="438" name="Рисунок 12"/>
          <p:cNvPicPr/>
          <p:nvPr/>
        </p:nvPicPr>
        <p:blipFill>
          <a:blip r:embed="rId5"/>
          <a:srcRect b="29694"/>
          <a:stretch/>
        </p:blipFill>
        <p:spPr>
          <a:xfrm>
            <a:off x="3687480" y="3274920"/>
            <a:ext cx="2555640" cy="1611000"/>
          </a:xfrm>
          <a:prstGeom prst="rect">
            <a:avLst/>
          </a:prstGeom>
          <a:ln w="0">
            <a:noFill/>
          </a:ln>
        </p:spPr>
      </p:pic>
      <p:pic>
        <p:nvPicPr>
          <p:cNvPr id="439" name="Рисунок 15"/>
          <p:cNvPicPr/>
          <p:nvPr/>
        </p:nvPicPr>
        <p:blipFill>
          <a:blip r:embed="rId6"/>
          <a:srcRect t="718" r="16161" b="7146"/>
          <a:stretch/>
        </p:blipFill>
        <p:spPr>
          <a:xfrm>
            <a:off x="3687480" y="5262840"/>
            <a:ext cx="2598840" cy="747360"/>
          </a:xfrm>
          <a:prstGeom prst="rect">
            <a:avLst/>
          </a:prstGeom>
          <a:ln w="0">
            <a:noFill/>
          </a:ln>
        </p:spPr>
      </p:pic>
      <p:pic>
        <p:nvPicPr>
          <p:cNvPr id="440" name="Рисунок 74"/>
          <p:cNvPicPr/>
          <p:nvPr/>
        </p:nvPicPr>
        <p:blipFill>
          <a:blip r:embed="rId7"/>
          <a:stretch/>
        </p:blipFill>
        <p:spPr>
          <a:xfrm>
            <a:off x="221040" y="5262840"/>
            <a:ext cx="2115720" cy="741240"/>
          </a:xfrm>
          <a:prstGeom prst="rect">
            <a:avLst/>
          </a:prstGeom>
          <a:ln w="0">
            <a:noFill/>
          </a:ln>
        </p:spPr>
      </p:pic>
      <p:sp>
        <p:nvSpPr>
          <p:cNvPr id="441" name="TextBox 2"/>
          <p:cNvSpPr/>
          <p:nvPr/>
        </p:nvSpPr>
        <p:spPr>
          <a:xfrm>
            <a:off x="6601320" y="1210680"/>
            <a:ext cx="300888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чисел – </a:t>
            </a:r>
            <a:r>
              <a:rPr lang="ru-RU" sz="1200" b="1" strike="noStrike" spc="-1">
                <a:solidFill>
                  <a:srgbClr val="56C02B"/>
                </a:solidFill>
                <a:latin typeface="Arial"/>
                <a:ea typeface="Arial"/>
              </a:rPr>
              <a:t>100%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текста – </a:t>
            </a:r>
            <a:r>
              <a:rPr lang="ru-RU" sz="1200" b="1" strike="noStrike" spc="-1">
                <a:solidFill>
                  <a:srgbClr val="56C02B"/>
                </a:solidFill>
                <a:latin typeface="Arial"/>
                <a:ea typeface="Arial"/>
              </a:rPr>
              <a:t>93%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Box 81"/>
          <p:cNvSpPr/>
          <p:nvPr/>
        </p:nvSpPr>
        <p:spPr>
          <a:xfrm>
            <a:off x="6601320" y="3184200"/>
            <a:ext cx="30088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чисел – </a:t>
            </a:r>
            <a:r>
              <a:rPr lang="ru-RU" sz="1200" b="1" strike="noStrike" spc="-1">
                <a:solidFill>
                  <a:srgbClr val="56C02B"/>
                </a:solidFill>
                <a:latin typeface="Arial"/>
                <a:ea typeface="Arial"/>
              </a:rPr>
              <a:t>100%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текста – </a:t>
            </a:r>
            <a:r>
              <a:rPr lang="ru-RU" sz="1200" b="1" strike="noStrike" spc="-1">
                <a:solidFill>
                  <a:srgbClr val="56C02B"/>
                </a:solidFill>
                <a:latin typeface="Arial"/>
                <a:ea typeface="Arial"/>
              </a:rPr>
              <a:t>86%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Box 82"/>
          <p:cNvSpPr/>
          <p:nvPr/>
        </p:nvSpPr>
        <p:spPr>
          <a:xfrm>
            <a:off x="6601320" y="5211360"/>
            <a:ext cx="3008880" cy="145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Извлечение текстовой информации (числа) – </a:t>
            </a:r>
            <a:r>
              <a:rPr lang="ru-RU" sz="1200" b="1" strike="noStrike" spc="-1">
                <a:solidFill>
                  <a:srgbClr val="56C02B"/>
                </a:solidFill>
                <a:latin typeface="Arial"/>
                <a:ea typeface="DejaVu Sans"/>
              </a:rPr>
              <a:t>ошибки не зафиксированы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Определение глубин – </a:t>
            </a:r>
            <a:r>
              <a:rPr sz="1200"/>
              <a:t/>
            </a:r>
            <a:br>
              <a:rPr sz="1200"/>
            </a:b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средняя погрешность </a:t>
            </a:r>
            <a:r>
              <a:rPr lang="ru-RU" sz="1200" b="1" strike="noStrike" spc="-1">
                <a:solidFill>
                  <a:srgbClr val="FD6924"/>
                </a:solidFill>
                <a:latin typeface="Arial"/>
                <a:ea typeface="DejaVu Sans"/>
              </a:rPr>
              <a:t>0,167 м</a:t>
            </a: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Определение литологического состава – точность </a:t>
            </a:r>
            <a:r>
              <a:rPr lang="ru-RU" sz="1200" b="1" strike="noStrike" spc="-1">
                <a:solidFill>
                  <a:srgbClr val="FD6924"/>
                </a:solidFill>
                <a:latin typeface="Arial"/>
                <a:ea typeface="DejaVu Sans"/>
              </a:rPr>
              <a:t>87,5%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Результаты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Стрелка: вниз 80"/>
          <p:cNvSpPr/>
          <p:nvPr/>
        </p:nvSpPr>
        <p:spPr>
          <a:xfrm rot="16200000">
            <a:off x="3088080" y="141192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200" b="1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6" name="Стрелка: вниз 83"/>
          <p:cNvSpPr/>
          <p:nvPr/>
        </p:nvSpPr>
        <p:spPr>
          <a:xfrm rot="16200000">
            <a:off x="3099600" y="344556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vertOverflow="overflow" horzOverflow="overflow"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200" b="1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7" name="Стрелка: вниз 84"/>
          <p:cNvSpPr/>
          <p:nvPr/>
        </p:nvSpPr>
        <p:spPr>
          <a:xfrm rot="16200000">
            <a:off x="3088080" y="542268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vertOverflow="overflow" horzOverflow="overflow"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200" b="1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8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0142C553-DE7A-431E-B4F6-E8EB8E684A2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Группа 57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450" name="Прямоугольник 181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51" name="TextBox 114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lang="ru-RU" sz="600" b="0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r>
                <a:rPr sz="600"/>
                <a:t/>
              </a:r>
              <a:br>
                <a:rPr sz="600"/>
              </a:br>
              <a:r>
                <a:rPr lang="ru-RU" sz="600" b="1" strike="noStrike" spc="-1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2" name="Группа 58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453" name="Прямоугольник 182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4" name="TextBox 115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Прямоугольник 183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56" name="Группа 59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457" name="Прямоугольник 184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8" name="TextBox 116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Прямоугольник 185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0" name="Прямоугольник 186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1" name="Группа 60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462" name="Прямоугольник 187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3" name="TextBox 117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Прямоугольник 188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5" name="Прямоугольник 189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6" name="Прямоугольник 190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7" name="Группа 61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468" name="Прямоугольник 191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9" name="TextBox 118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Прямоугольник 192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1" name="Прямоугольник 193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2" name="Прямоугольник 194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3" name="Прямоугольник 195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74" name="Группа 62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475" name="Прямоугольник 196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6" name="TextBox 119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Прямоугольник 197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8" name="Прямоугольник 198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9" name="Прямоугольник 199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0" name="Прямоугольник 200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1" name="Прямоугольник 201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82" name="Группа 63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483" name="Прямоугольник 202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4" name="TextBox 120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5" name="Прямоугольник 203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6" name="Прямоугольник 204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7" name="Прямоугольник 205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8" name="Прямоугольник 206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9" name="Прямоугольник 207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90" name="Прямоугольник 208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91" name="TextBox 121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r>
                <a:rPr sz="600"/>
                <a:t/>
              </a:r>
              <a:br>
                <a:rPr sz="600"/>
              </a:b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2" name="Прямоугольник 209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93" name="Прямоугольник 210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94" name="Прямоугольник 211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495" name="Группа 64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496" name="Прямоугольник 212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97" name="TextBox 122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98" name="Группа 65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499" name="Прямоугольник 213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0" name="TextBox 123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01" name="Группа 66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502" name="Прямоугольник 214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3" name="TextBox 124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04" name="TextBox 125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" name="TextBox 126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TextBox 127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1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7" name="Группа 67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508" name="Прямоугольник 215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ru-RU" sz="600" b="0" strike="noStrike" spc="-1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9" name="TextBox 128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ru-RU" sz="600" b="0" strike="noStrike" spc="-1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lang="ru-RU" sz="6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10" name="TextBox 129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1" name="TextBox 130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ru-RU" sz="600" b="0" strike="noStrike" spc="-1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lang="ru-RU" sz="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2" name="Прямоугольник 734"/>
          <p:cNvSpPr/>
          <p:nvPr/>
        </p:nvSpPr>
        <p:spPr>
          <a:xfrm>
            <a:off x="1262880" y="1252080"/>
            <a:ext cx="8052120" cy="39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Разработан метод интеллектуальной обработки растровых изображений для извлечения текста из сложных табличных структур с высокой точностью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Создано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десктопное</a:t>
            </a: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приложение для извлечения данных из растровых изображений колонок технологических и разведочных скважин, </a:t>
            </a:r>
            <a:r>
              <a:rPr sz="1800" dirty="0"/>
              <a:t/>
            </a:r>
            <a:br>
              <a:rPr sz="1800" dirty="0"/>
            </a:b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с безошибочным распознаванием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символов чисел и </a:t>
            </a: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точностью распознавания буквенных символов не менее 85%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Разработан алгоритм и программный код, для извлечение информации из растровых изображений геологических разрезов, включающий в себя классифицирующую нейронную сеть для определения литологического состава слоёв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На следующем этапе планируется повысить точность определения литологического состава слоёв не менее чем до 95% путём увеличения обучающей выборки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333333"/>
                </a:solidFill>
                <a:latin typeface="Arial"/>
                <a:ea typeface="DejaVu Sans"/>
              </a:rPr>
              <a:t>Заключение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4" name="Группа 76"/>
          <p:cNvGrpSpPr/>
          <p:nvPr/>
        </p:nvGrpSpPr>
        <p:grpSpPr>
          <a:xfrm>
            <a:off x="529920" y="1263240"/>
            <a:ext cx="359640" cy="359640"/>
            <a:chOff x="529920" y="1263240"/>
            <a:chExt cx="359640" cy="359640"/>
          </a:xfrm>
        </p:grpSpPr>
        <p:sp>
          <p:nvSpPr>
            <p:cNvPr id="515" name="Овал 77"/>
            <p:cNvSpPr/>
            <p:nvPr/>
          </p:nvSpPr>
          <p:spPr>
            <a:xfrm>
              <a:off x="529920" y="126324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16" name="Рисунок 93"/>
            <p:cNvSpPr/>
            <p:nvPr/>
          </p:nvSpPr>
          <p:spPr>
            <a:xfrm>
              <a:off x="559800" y="129312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17" name="Группа 79"/>
          <p:cNvGrpSpPr/>
          <p:nvPr/>
        </p:nvGrpSpPr>
        <p:grpSpPr>
          <a:xfrm>
            <a:off x="519480" y="2351160"/>
            <a:ext cx="359640" cy="359640"/>
            <a:chOff x="519480" y="2351160"/>
            <a:chExt cx="359640" cy="359640"/>
          </a:xfrm>
        </p:grpSpPr>
        <p:sp>
          <p:nvSpPr>
            <p:cNvPr id="518" name="Овал 80"/>
            <p:cNvSpPr/>
            <p:nvPr/>
          </p:nvSpPr>
          <p:spPr>
            <a:xfrm>
              <a:off x="519480" y="235116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19" name="Рисунок 93"/>
            <p:cNvSpPr/>
            <p:nvPr/>
          </p:nvSpPr>
          <p:spPr>
            <a:xfrm>
              <a:off x="549360" y="23810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20" name="Группа 85"/>
          <p:cNvGrpSpPr/>
          <p:nvPr/>
        </p:nvGrpSpPr>
        <p:grpSpPr>
          <a:xfrm>
            <a:off x="519120" y="5139360"/>
            <a:ext cx="359640" cy="359640"/>
            <a:chOff x="519120" y="5139360"/>
            <a:chExt cx="359640" cy="359640"/>
          </a:xfrm>
        </p:grpSpPr>
        <p:sp>
          <p:nvSpPr>
            <p:cNvPr id="521" name="Овал 86"/>
            <p:cNvSpPr/>
            <p:nvPr/>
          </p:nvSpPr>
          <p:spPr>
            <a:xfrm>
              <a:off x="519120" y="513936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22" name="Рисунок 89"/>
            <p:cNvSpPr/>
            <p:nvPr/>
          </p:nvSpPr>
          <p:spPr>
            <a:xfrm>
              <a:off x="549000" y="516888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97699" y="190075"/>
                  </a:moveTo>
                  <a:lnTo>
                    <a:pt x="190075" y="190075"/>
                  </a:lnTo>
                  <a:lnTo>
                    <a:pt x="190075" y="297699"/>
                  </a:lnTo>
                  <a:cubicBezTo>
                    <a:pt x="190075" y="303262"/>
                    <a:pt x="185564" y="307773"/>
                    <a:pt x="180000" y="307773"/>
                  </a:cubicBezTo>
                  <a:cubicBezTo>
                    <a:pt x="174436" y="307773"/>
                    <a:pt x="169925" y="303262"/>
                    <a:pt x="169925" y="297699"/>
                  </a:cubicBezTo>
                  <a:lnTo>
                    <a:pt x="169925" y="190075"/>
                  </a:lnTo>
                  <a:lnTo>
                    <a:pt x="62301" y="190075"/>
                  </a:lnTo>
                  <a:cubicBezTo>
                    <a:pt x="56737" y="190075"/>
                    <a:pt x="52227" y="185564"/>
                    <a:pt x="52227" y="180000"/>
                  </a:cubicBezTo>
                  <a:cubicBezTo>
                    <a:pt x="52227" y="174436"/>
                    <a:pt x="56737" y="169925"/>
                    <a:pt x="62301" y="169925"/>
                  </a:cubicBezTo>
                  <a:lnTo>
                    <a:pt x="169925" y="169925"/>
                  </a:lnTo>
                  <a:lnTo>
                    <a:pt x="169925" y="62301"/>
                  </a:lnTo>
                  <a:cubicBezTo>
                    <a:pt x="169925" y="56737"/>
                    <a:pt x="174436" y="52227"/>
                    <a:pt x="180000" y="52227"/>
                  </a:cubicBezTo>
                  <a:cubicBezTo>
                    <a:pt x="185564" y="52227"/>
                    <a:pt x="190075" y="56737"/>
                    <a:pt x="190075" y="62301"/>
                  </a:cubicBezTo>
                  <a:lnTo>
                    <a:pt x="190075" y="169925"/>
                  </a:lnTo>
                  <a:lnTo>
                    <a:pt x="297699" y="169925"/>
                  </a:lnTo>
                  <a:cubicBezTo>
                    <a:pt x="303262" y="169925"/>
                    <a:pt x="307773" y="174436"/>
                    <a:pt x="307773" y="180000"/>
                  </a:cubicBezTo>
                  <a:cubicBezTo>
                    <a:pt x="307773" y="185564"/>
                    <a:pt x="303262" y="190075"/>
                    <a:pt x="297699" y="190075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23" name="Группа 88"/>
          <p:cNvGrpSpPr/>
          <p:nvPr/>
        </p:nvGrpSpPr>
        <p:grpSpPr>
          <a:xfrm>
            <a:off x="519120" y="3741840"/>
            <a:ext cx="359640" cy="359640"/>
            <a:chOff x="519120" y="3741840"/>
            <a:chExt cx="359640" cy="359640"/>
          </a:xfrm>
        </p:grpSpPr>
        <p:sp>
          <p:nvSpPr>
            <p:cNvPr id="524" name="Овал 89"/>
            <p:cNvSpPr/>
            <p:nvPr/>
          </p:nvSpPr>
          <p:spPr>
            <a:xfrm>
              <a:off x="519120" y="374184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25" name="Рисунок 93"/>
            <p:cNvSpPr/>
            <p:nvPr/>
          </p:nvSpPr>
          <p:spPr>
            <a:xfrm>
              <a:off x="549000" y="377172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cxn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2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684C8831-39C6-4872-B634-13B8BC2BC325}" type="slidenum"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Presentation_4x3_white_template_zfo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Presentation_4x3_white_template</Template>
  <TotalTime>34435</TotalTime>
  <Words>548</Words>
  <Application>Microsoft Office PowerPoint</Application>
  <PresentationFormat>Лист A4 (210x297 мм)</PresentationFormat>
  <Paragraphs>160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DejaVu Sans</vt:lpstr>
      <vt:lpstr>League Spartan</vt:lpstr>
      <vt:lpstr>Rosatom Light</vt:lpstr>
      <vt:lpstr>Symbol</vt:lpstr>
      <vt:lpstr>Wingdings</vt:lpstr>
      <vt:lpstr>Presentation_4x3_white_template_zfo</vt:lpstr>
      <vt:lpstr>3_Custom Design</vt:lpstr>
      <vt:lpstr>2_Custom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Анна Хомякова</dc:creator>
  <dc:description/>
  <cp:lastModifiedBy>Ильина Софья Андреевна</cp:lastModifiedBy>
  <cp:revision>1136</cp:revision>
  <cp:lastPrinted>2025-01-16T06:14:45Z</cp:lastPrinted>
  <dcterms:created xsi:type="dcterms:W3CDTF">2019-09-24T12:47:23Z</dcterms:created>
  <dcterms:modified xsi:type="dcterms:W3CDTF">2025-02-03T18:21:43Z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Лист A4 (210x297 мм)</vt:lpwstr>
  </property>
  <property fmtid="{D5CDD505-2E9C-101B-9397-08002B2CF9AE}" pid="3" name="Slides">
    <vt:i4>10</vt:i4>
  </property>
</Properties>
</file>